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9" r:id="rId5"/>
    <p:sldId id="263" r:id="rId6"/>
    <p:sldId id="264" r:id="rId7"/>
    <p:sldId id="265" r:id="rId8"/>
    <p:sldId id="266" r:id="rId9"/>
    <p:sldId id="262" r:id="rId10"/>
    <p:sldId id="260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FFD80A6-9283-4E83-AE94-149CE6726AC2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E608338B-A9F5-4FAC-8B69-93C7BAAA7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274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D80A6-9283-4E83-AE94-149CE6726AC2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338B-A9F5-4FAC-8B69-93C7BAAA7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83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D80A6-9283-4E83-AE94-149CE6726AC2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338B-A9F5-4FAC-8B69-93C7BAAA7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054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D80A6-9283-4E83-AE94-149CE6726AC2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338B-A9F5-4FAC-8B69-93C7BAAA7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217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D80A6-9283-4E83-AE94-149CE6726AC2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338B-A9F5-4FAC-8B69-93C7BAAA7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112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D80A6-9283-4E83-AE94-149CE6726AC2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338B-A9F5-4FAC-8B69-93C7BAAA7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877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D80A6-9283-4E83-AE94-149CE6726AC2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338B-A9F5-4FAC-8B69-93C7BAAA7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510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D80A6-9283-4E83-AE94-149CE6726AC2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338B-A9F5-4FAC-8B69-93C7BAAA795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75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D80A6-9283-4E83-AE94-149CE6726AC2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338B-A9F5-4FAC-8B69-93C7BAAA7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0162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D80A6-9283-4E83-AE94-149CE6726AC2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338B-A9F5-4FAC-8B69-93C7BAAA7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062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D80A6-9283-4E83-AE94-149CE6726AC2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338B-A9F5-4FAC-8B69-93C7BAAA7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625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D80A6-9283-4E83-AE94-149CE6726AC2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338B-A9F5-4FAC-8B69-93C7BAAA7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63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D80A6-9283-4E83-AE94-149CE6726AC2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338B-A9F5-4FAC-8B69-93C7BAAA7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851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D80A6-9283-4E83-AE94-149CE6726AC2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338B-A9F5-4FAC-8B69-93C7BAAA7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641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D80A6-9283-4E83-AE94-149CE6726AC2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338B-A9F5-4FAC-8B69-93C7BAAA7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52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D80A6-9283-4E83-AE94-149CE6726AC2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338B-A9F5-4FAC-8B69-93C7BAAA7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44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D80A6-9283-4E83-AE94-149CE6726AC2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338B-A9F5-4FAC-8B69-93C7BAAA7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47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FFD80A6-9283-4E83-AE94-149CE6726AC2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608338B-A9F5-4FAC-8B69-93C7BAAA7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963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22897&amp;picture=thank-you-nautilus-pompilius-text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bliotecaepb.blogspot.com/2020/12/encontro-virtual-con-diego-arboleda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DE186-3A1F-0D02-A19A-7D804CA25A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FFFF00"/>
                </a:solidFill>
              </a:rPr>
              <a:t>A Natural Language Chatbot for Excel-Based Insights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8342E3-C765-60D0-6679-EE0F580AC3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Adinarayana Thota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2148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9852-959F-BCEC-5FB7-3287A49F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1" y="-291046"/>
            <a:ext cx="10131425" cy="1456267"/>
          </a:xfrm>
        </p:spPr>
        <p:txBody>
          <a:bodyPr/>
          <a:lstStyle/>
          <a:p>
            <a:r>
              <a:rPr lang="en-US" cap="none" dirty="0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Sample Output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F011590-9686-9238-A9A0-E88A28423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3" y="898521"/>
            <a:ext cx="3832855" cy="2716896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44F487-CC2D-3404-B2BC-D217D53FB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020" y="866771"/>
            <a:ext cx="3985959" cy="27803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246175-5F70-15D7-2CD1-E688196C6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951" y="865810"/>
            <a:ext cx="3791176" cy="27496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75C6CB-936C-00BA-BA55-20B0D1D6F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3" y="4058862"/>
            <a:ext cx="3832855" cy="24728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AC75A60-C16E-A2FF-8219-92E6456273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72" y="4058862"/>
            <a:ext cx="3909407" cy="24915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3FCD12A-2A33-7C40-BD3E-2BD9EE089C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1304" y="4058862"/>
            <a:ext cx="3768823" cy="249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70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7228-35D5-71B3-5C3E-B7D3E3C7F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none" dirty="0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Challenges</a:t>
            </a:r>
            <a:br>
              <a:rPr lang="en-US" sz="3600" cap="none" dirty="0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lang="en-IN" sz="3600" b="1" dirty="0">
              <a:solidFill>
                <a:srgbClr val="FFFF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E800B-2155-D528-29F6-1E94BE3FF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7734" y="2971800"/>
            <a:ext cx="7431665" cy="334500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Gemini sometimes hallucinates answers</a:t>
            </a:r>
          </a:p>
          <a:p>
            <a:r>
              <a:rPr lang="en-US" sz="2400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Need to restrict LLM to code generation only</a:t>
            </a:r>
          </a:p>
          <a:p>
            <a:r>
              <a:rPr lang="en-US" sz="2400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Must sanitize inputs and outputs</a:t>
            </a:r>
            <a:endParaRPr lang="en-IN" sz="2400" dirty="0"/>
          </a:p>
        </p:txBody>
      </p:sp>
      <p:sp>
        <p:nvSpPr>
          <p:cNvPr id="10" name="Google Shape;275;p22">
            <a:extLst>
              <a:ext uri="{FF2B5EF4-FFF2-40B4-BE49-F238E27FC236}">
                <a16:creationId xmlns:a16="http://schemas.microsoft.com/office/drawing/2014/main" id="{3F8F1925-A698-E149-DA97-A2B6AB40B690}"/>
              </a:ext>
            </a:extLst>
          </p:cNvPr>
          <p:cNvSpPr/>
          <p:nvPr/>
        </p:nvSpPr>
        <p:spPr>
          <a:xfrm>
            <a:off x="7757535" y="1756495"/>
            <a:ext cx="3966730" cy="3345009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2"/>
            <a:stretch>
              <a:fillRect l="-14985" r="-14985"/>
            </a:stretch>
          </a:blipFill>
          <a:ln w="57150" cap="sq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5966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D72D8-A56F-B066-151F-23DAAADD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srgbClr val="FFFF00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rPr>
              <a:t>CONCLUSION</a:t>
            </a:r>
            <a:br>
              <a:rPr lang="en-US" b="1" cap="none" dirty="0">
                <a:solidFill>
                  <a:srgbClr val="FFFFFF"/>
                </a:solidFill>
                <a:latin typeface="Barlow" panose="00000800000000000000"/>
                <a:ea typeface="Barlow" panose="00000800000000000000"/>
                <a:cs typeface="Barlow" panose="00000800000000000000"/>
                <a:sym typeface="Barlow" panose="00000800000000000000"/>
              </a:rPr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6380E-01BC-BD5D-E541-A42B25284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971801"/>
            <a:ext cx="6850453" cy="1828800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working chatbot that turns Excel data into actionable insights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Combines LLM reasoning + Python execution Easy  for non-programmers to use </a:t>
            </a:r>
            <a:endParaRPr lang="en-IN" sz="2400" dirty="0"/>
          </a:p>
        </p:txBody>
      </p:sp>
      <p:sp>
        <p:nvSpPr>
          <p:cNvPr id="5" name="Google Shape;272;p22">
            <a:extLst>
              <a:ext uri="{FF2B5EF4-FFF2-40B4-BE49-F238E27FC236}">
                <a16:creationId xmlns:a16="http://schemas.microsoft.com/office/drawing/2014/main" id="{8A8ABE47-A258-4B17-2BB8-DD604442AB81}"/>
              </a:ext>
            </a:extLst>
          </p:cNvPr>
          <p:cNvSpPr/>
          <p:nvPr/>
        </p:nvSpPr>
        <p:spPr>
          <a:xfrm>
            <a:off x="7720904" y="1837102"/>
            <a:ext cx="3785296" cy="3183795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2"/>
            <a:stretch>
              <a:fillRect t="-36661" b="-36661"/>
            </a:stretch>
          </a:blipFill>
          <a:ln w="57150" cap="sq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7341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FFE65-871C-6368-47DF-78A9D40D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70200"/>
            <a:ext cx="6164653" cy="1371600"/>
          </a:xfrm>
        </p:spPr>
        <p:txBody>
          <a:bodyPr>
            <a:noAutofit/>
          </a:bodyPr>
          <a:lstStyle/>
          <a:p>
            <a:r>
              <a:rPr lang="en-IN" sz="8800" b="1" dirty="0">
                <a:solidFill>
                  <a:srgbClr val="FFFF00"/>
                </a:solidFill>
              </a:rPr>
              <a:t>THANK YOU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9B8067F-35C1-FC4F-3304-E1BDB58CF01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185" r="26185"/>
          <a:stretch>
            <a:fillRect/>
          </a:stretch>
        </p:blipFill>
        <p:spPr>
          <a:xfrm>
            <a:off x="6978214" y="584199"/>
            <a:ext cx="4210486" cy="5866571"/>
          </a:xfrm>
        </p:spPr>
      </p:pic>
    </p:spTree>
    <p:extLst>
      <p:ext uri="{BB962C8B-B14F-4D97-AF65-F5344CB8AC3E}">
        <p14:creationId xmlns:p14="http://schemas.microsoft.com/office/powerpoint/2010/main" val="436324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C0E2-9A70-599E-4B8A-AD60A633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495300"/>
            <a:ext cx="6164653" cy="1371600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FFFF00"/>
                </a:solidFill>
              </a:rPr>
              <a:t>Project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B21CC7-B672-1381-852C-0B052DC23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120900"/>
            <a:ext cx="6393253" cy="41021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sz="2800" b="1" dirty="0">
                <a:solidFill>
                  <a:schemeClr val="accent5"/>
                </a:solidFill>
              </a:rPr>
              <a:t>Title: </a:t>
            </a:r>
            <a:r>
              <a:rPr lang="en-US" sz="2800" dirty="0"/>
              <a:t>A Natural Language Chatbot for Excel-Based Insights</a:t>
            </a:r>
          </a:p>
          <a:p>
            <a:r>
              <a:rPr lang="en-US" sz="2800" dirty="0"/>
              <a:t>. </a:t>
            </a:r>
            <a:r>
              <a:rPr lang="en-US" sz="2800" b="1" dirty="0">
                <a:solidFill>
                  <a:schemeClr val="accent5"/>
                </a:solidFill>
              </a:rPr>
              <a:t>Objective: </a:t>
            </a:r>
            <a:r>
              <a:rPr lang="en-US" sz="2800" dirty="0"/>
              <a:t>Build an interactive chatbot to analyze Excel datasets using natural language and </a:t>
            </a:r>
            <a:r>
              <a:rPr lang="en-US" sz="2800" dirty="0" err="1"/>
              <a:t>Streamlit</a:t>
            </a:r>
            <a:endParaRPr lang="en-US" sz="2800" dirty="0"/>
          </a:p>
          <a:p>
            <a:r>
              <a:rPr lang="en-US" sz="2800" b="1" dirty="0">
                <a:solidFill>
                  <a:schemeClr val="accent5"/>
                </a:solidFill>
              </a:rPr>
              <a:t>Tech Stack:  </a:t>
            </a:r>
            <a:r>
              <a:rPr lang="en-US" sz="2800" dirty="0"/>
              <a:t> Gemini, </a:t>
            </a:r>
            <a:r>
              <a:rPr lang="en-US" sz="2800" dirty="0" err="1"/>
              <a:t>Streamlit</a:t>
            </a:r>
            <a:r>
              <a:rPr lang="en-US" sz="2800" dirty="0"/>
              <a:t> UI, Pandas , Python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5" name="Google Shape;107;p14">
            <a:extLst>
              <a:ext uri="{FF2B5EF4-FFF2-40B4-BE49-F238E27FC236}">
                <a16:creationId xmlns:a16="http://schemas.microsoft.com/office/drawing/2014/main" id="{B30FD838-1CC7-843A-9BC0-5195458CE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167953" y="1587500"/>
            <a:ext cx="4566847" cy="3962400"/>
          </a:xfrm>
          <a:custGeom>
            <a:avLst/>
            <a:gdLst/>
            <a:ahLst/>
            <a:cxnLst/>
            <a:rect l="l" t="t" r="r" b="b"/>
            <a:pathLst>
              <a:path w="6305067" h="4797334" extrusionOk="0">
                <a:moveTo>
                  <a:pt x="0" y="0"/>
                </a:moveTo>
                <a:lnTo>
                  <a:pt x="6305067" y="0"/>
                </a:lnTo>
                <a:lnTo>
                  <a:pt x="6305067" y="4797334"/>
                </a:lnTo>
                <a:lnTo>
                  <a:pt x="0" y="47973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3146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274D1-0FE1-2DAE-354B-D087971C9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07570"/>
            <a:ext cx="7369629" cy="1709057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rgbClr val="FFFF00"/>
                </a:solidFill>
              </a:rPr>
              <a:t>Understanding AI Assistant for Excel</a:t>
            </a:r>
            <a:endParaRPr lang="en-IN" sz="3200" dirty="0">
              <a:solidFill>
                <a:srgbClr val="FFFF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36BFC-821B-5F88-DA8E-4E0B45383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6685" y="2667000"/>
            <a:ext cx="6760029" cy="3722914"/>
          </a:xfrm>
        </p:spPr>
        <p:txBody>
          <a:bodyPr>
            <a:noAutofit/>
          </a:bodyPr>
          <a:lstStyle/>
          <a:p>
            <a:r>
              <a:rPr lang="en-US" sz="2000" b="1" dirty="0"/>
              <a:t>A smart, conversational interface that enables users to explore Excel spreadsheets using natural language — no coding or formulas required.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2000" b="1" dirty="0"/>
              <a:t>⏱️ Saves Time: No need for manual filtering</a:t>
            </a:r>
            <a:br>
              <a:rPr lang="en-US" sz="2000" b="1" dirty="0"/>
            </a:br>
            <a:endParaRPr lang="en-US" sz="2000" dirty="0"/>
          </a:p>
          <a:p>
            <a:r>
              <a:rPr lang="en-US" sz="2000" b="1" dirty="0"/>
              <a:t>🧑‍💼 Empowers Non-Tech Users: Business-friendly interaction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📈 Instant Insights: From raw spreadsheets to ready answers</a:t>
            </a:r>
            <a:endParaRPr lang="en-US" sz="200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C7D9DA5-45D2-8AF6-2A7F-3040812E62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824" r="17824"/>
          <a:stretch>
            <a:fillRect/>
          </a:stretch>
        </p:blipFill>
        <p:spPr>
          <a:xfrm>
            <a:off x="7565296" y="2823027"/>
            <a:ext cx="4131404" cy="2790373"/>
          </a:xfrm>
          <a:custGeom>
            <a:avLst/>
            <a:gdLst/>
            <a:ahLst/>
            <a:cxnLst/>
            <a:rect l="l" t="t" r="r" b="b"/>
            <a:pathLst>
              <a:path w="9735942" h="5671186" extrusionOk="0">
                <a:moveTo>
                  <a:pt x="0" y="0"/>
                </a:moveTo>
                <a:lnTo>
                  <a:pt x="9735943" y="0"/>
                </a:lnTo>
                <a:lnTo>
                  <a:pt x="9735943" y="5671187"/>
                </a:lnTo>
                <a:lnTo>
                  <a:pt x="0" y="56711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560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7911-4AAE-73B4-E3DA-C8A390934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FF00"/>
                </a:solidFill>
              </a:rPr>
              <a:t>Overview of Working Process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492C65-7CD6-E2DF-3078-4DC393A93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04BD7F-D529-FB06-5A3E-DBF260B65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790700"/>
            <a:ext cx="11264900" cy="478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06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A7F6B-DCDE-3F5C-2710-603D62AF7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5399" y="101600"/>
            <a:ext cx="6819901" cy="1371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Process of Accepting Excel Files</a:t>
            </a: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57DB-5CDB-4C29-5E0D-2D13CC62B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45100" y="1765300"/>
            <a:ext cx="6946900" cy="50927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Receive a .xlsx file</a:t>
            </a:r>
            <a:br>
              <a:rPr lang="en-IN" b="1" dirty="0"/>
            </a:br>
            <a:r>
              <a:rPr lang="en-US" dirty="0"/>
              <a:t>The initial step involves accepting a .xlsx file from the user, which serves as the primary data 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IN" dirty="0"/>
            </a:br>
            <a:r>
              <a:rPr lang="en-IN" b="1" dirty="0"/>
              <a:t>Load file using parser</a:t>
            </a:r>
            <a:br>
              <a:rPr lang="en-IN" b="1" dirty="0"/>
            </a:br>
            <a:r>
              <a:rPr lang="en-US" dirty="0"/>
              <a:t>Utilize a parser like </a:t>
            </a:r>
            <a:r>
              <a:rPr lang="en-US" b="1" dirty="0" err="1"/>
              <a:t>pandas.read_excel</a:t>
            </a:r>
            <a:r>
              <a:rPr lang="en-US" dirty="0"/>
              <a:t> to load data from the received Excel file into a usable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IN" dirty="0"/>
            </a:br>
            <a:r>
              <a:rPr lang="en-IN" b="1" dirty="0"/>
              <a:t>Normalize and clean data</a:t>
            </a:r>
            <a:br>
              <a:rPr lang="en-IN" b="1" dirty="0"/>
            </a:br>
            <a:r>
              <a:rPr lang="en-US" dirty="0"/>
              <a:t>Ensure the data is normalized, cleaning column names and inferring appropriate column types for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IN" dirty="0"/>
            </a:br>
            <a:r>
              <a:rPr lang="en-IN" b="1" dirty="0"/>
              <a:t>Handle missing values</a:t>
            </a:r>
            <a:br>
              <a:rPr lang="en-IN" b="1" dirty="0"/>
            </a:br>
            <a:r>
              <a:rPr lang="en-US" dirty="0"/>
              <a:t>Implement strategies to handle missing values gracefully, ensuring data integrity during analysis.</a:t>
            </a:r>
          </a:p>
          <a:p>
            <a:endParaRPr lang="en-IN" dirty="0"/>
          </a:p>
        </p:txBody>
      </p:sp>
      <p:sp>
        <p:nvSpPr>
          <p:cNvPr id="5" name="Google Shape;152;p16">
            <a:extLst>
              <a:ext uri="{FF2B5EF4-FFF2-40B4-BE49-F238E27FC236}">
                <a16:creationId xmlns:a16="http://schemas.microsoft.com/office/drawing/2014/main" id="{B4ADF8FF-2277-CDF8-4D39-F96B5BD82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04800" y="101600"/>
            <a:ext cx="5410199" cy="6756400"/>
          </a:xfrm>
          <a:custGeom>
            <a:avLst/>
            <a:gdLst/>
            <a:ahLst/>
            <a:cxnLst/>
            <a:rect l="l" t="t" r="r" b="b"/>
            <a:pathLst>
              <a:path w="9675594" h="11692560" extrusionOk="0">
                <a:moveTo>
                  <a:pt x="9675594" y="0"/>
                </a:moveTo>
                <a:lnTo>
                  <a:pt x="0" y="0"/>
                </a:lnTo>
                <a:lnTo>
                  <a:pt x="0" y="11692560"/>
                </a:lnTo>
                <a:lnTo>
                  <a:pt x="9675594" y="11692560"/>
                </a:lnTo>
                <a:lnTo>
                  <a:pt x="9675594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2320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9A40-6721-72B6-D25B-3F269D063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FF00"/>
                </a:solidFill>
              </a:rPr>
              <a:t>Understanding User Queries in Excel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B4EA45-07C3-DA0D-08C9-0E708B7E9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786" y="2065867"/>
            <a:ext cx="11014428" cy="4322233"/>
          </a:xfrm>
        </p:spPr>
      </p:pic>
    </p:spTree>
    <p:extLst>
      <p:ext uri="{BB962C8B-B14F-4D97-AF65-F5344CB8AC3E}">
        <p14:creationId xmlns:p14="http://schemas.microsoft.com/office/powerpoint/2010/main" val="230807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7D15-8CA5-3B4D-5221-705CD4BB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78" y="232833"/>
            <a:ext cx="10131425" cy="1456267"/>
          </a:xfrm>
        </p:spPr>
        <p:txBody>
          <a:bodyPr/>
          <a:lstStyle/>
          <a:p>
            <a:r>
              <a:rPr lang="en-IN" b="1" dirty="0">
                <a:solidFill>
                  <a:srgbClr val="FFFF00"/>
                </a:solidFill>
              </a:rPr>
              <a:t>Leveraging LLM for Excel Analysis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8F547D-681D-E084-48BA-E44FB6371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08" y="1422399"/>
            <a:ext cx="11240492" cy="5202767"/>
          </a:xfrm>
        </p:spPr>
      </p:pic>
    </p:spTree>
    <p:extLst>
      <p:ext uri="{BB962C8B-B14F-4D97-AF65-F5344CB8AC3E}">
        <p14:creationId xmlns:p14="http://schemas.microsoft.com/office/powerpoint/2010/main" val="1674604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39411-B3A2-AE73-D551-37BA0BF7F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27000"/>
            <a:ext cx="10131425" cy="1456267"/>
          </a:xfrm>
        </p:spPr>
        <p:txBody>
          <a:bodyPr/>
          <a:lstStyle/>
          <a:p>
            <a:r>
              <a:rPr lang="en-IN" b="1" dirty="0">
                <a:solidFill>
                  <a:srgbClr val="FFFF00"/>
                </a:solidFill>
              </a:rPr>
              <a:t>Generating Answers from Datasets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D43DC8-DBC8-2234-7340-E4E3829FC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91" y="1354138"/>
            <a:ext cx="11423417" cy="5110162"/>
          </a:xfrm>
        </p:spPr>
      </p:pic>
    </p:spTree>
    <p:extLst>
      <p:ext uri="{BB962C8B-B14F-4D97-AF65-F5344CB8AC3E}">
        <p14:creationId xmlns:p14="http://schemas.microsoft.com/office/powerpoint/2010/main" val="4227461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68E2-EDA9-0EA9-71FB-14C3E2C48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1" y="304800"/>
            <a:ext cx="10131425" cy="1227667"/>
          </a:xfrm>
        </p:spPr>
        <p:txBody>
          <a:bodyPr/>
          <a:lstStyle/>
          <a:p>
            <a:r>
              <a:rPr lang="en-IN" b="1" dirty="0">
                <a:solidFill>
                  <a:srgbClr val="FFFF00"/>
                </a:solidFill>
              </a:rPr>
              <a:t>Presenting Outputs in </a:t>
            </a:r>
            <a:r>
              <a:rPr lang="en-IN" b="1" dirty="0" err="1">
                <a:solidFill>
                  <a:srgbClr val="FFFF00"/>
                </a:solidFill>
              </a:rPr>
              <a:t>Streamlit</a:t>
            </a:r>
            <a:br>
              <a:rPr lang="en-US" cap="none" dirty="0">
                <a:solidFill>
                  <a:srgbClr val="00D9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C0AD0B-430D-E544-3764-9C979850A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371600"/>
            <a:ext cx="11480800" cy="5270500"/>
          </a:xfrm>
        </p:spPr>
      </p:pic>
    </p:spTree>
    <p:extLst>
      <p:ext uri="{BB962C8B-B14F-4D97-AF65-F5344CB8AC3E}">
        <p14:creationId xmlns:p14="http://schemas.microsoft.com/office/powerpoint/2010/main" val="37189511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73</TotalTime>
  <Words>277</Words>
  <Application>Microsoft Office PowerPoint</Application>
  <PresentationFormat>Widescreen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Barlow</vt:lpstr>
      <vt:lpstr>Calibri</vt:lpstr>
      <vt:lpstr>Calibri Light</vt:lpstr>
      <vt:lpstr>Celestial</vt:lpstr>
      <vt:lpstr>A Natural Language Chatbot for Excel-Based Insights</vt:lpstr>
      <vt:lpstr>Project Overview</vt:lpstr>
      <vt:lpstr>Understanding AI Assistant for Excel</vt:lpstr>
      <vt:lpstr>Overview of Working Process</vt:lpstr>
      <vt:lpstr>Process of Accepting Excel Files</vt:lpstr>
      <vt:lpstr>Understanding User Queries in Excel</vt:lpstr>
      <vt:lpstr>Leveraging LLM for Excel Analysis</vt:lpstr>
      <vt:lpstr>Generating Answers from Datasets</vt:lpstr>
      <vt:lpstr>Presenting Outputs in Streamlit </vt:lpstr>
      <vt:lpstr>Sample Output</vt:lpstr>
      <vt:lpstr>Challenges 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 Narayana Thota</dc:creator>
  <cp:lastModifiedBy>Adi Narayana Thota</cp:lastModifiedBy>
  <cp:revision>1</cp:revision>
  <dcterms:created xsi:type="dcterms:W3CDTF">2025-06-08T23:47:35Z</dcterms:created>
  <dcterms:modified xsi:type="dcterms:W3CDTF">2025-06-09T01:00:51Z</dcterms:modified>
</cp:coreProperties>
</file>